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9" r:id="rId2"/>
    <p:sldId id="257" r:id="rId3"/>
    <p:sldId id="311" r:id="rId4"/>
    <p:sldId id="258" r:id="rId5"/>
    <p:sldId id="315" r:id="rId6"/>
    <p:sldId id="314" r:id="rId7"/>
    <p:sldId id="313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260" r:id="rId16"/>
    <p:sldId id="263" r:id="rId17"/>
    <p:sldId id="266" r:id="rId18"/>
    <p:sldId id="326" r:id="rId19"/>
    <p:sldId id="327" r:id="rId20"/>
    <p:sldId id="328" r:id="rId21"/>
    <p:sldId id="283" r:id="rId22"/>
    <p:sldId id="329" r:id="rId23"/>
    <p:sldId id="306" r:id="rId24"/>
    <p:sldId id="309" r:id="rId25"/>
    <p:sldId id="287" r:id="rId26"/>
    <p:sldId id="330" r:id="rId27"/>
    <p:sldId id="331" r:id="rId28"/>
    <p:sldId id="332" r:id="rId29"/>
    <p:sldId id="333" r:id="rId30"/>
    <p:sldId id="335" r:id="rId31"/>
    <p:sldId id="337" r:id="rId32"/>
    <p:sldId id="336" r:id="rId33"/>
    <p:sldId id="288" r:id="rId34"/>
    <p:sldId id="338" r:id="rId35"/>
    <p:sldId id="339" r:id="rId36"/>
    <p:sldId id="340" r:id="rId37"/>
    <p:sldId id="299" r:id="rId38"/>
    <p:sldId id="341" r:id="rId39"/>
    <p:sldId id="307" r:id="rId40"/>
    <p:sldId id="308" r:id="rId41"/>
    <p:sldId id="316" r:id="rId42"/>
    <p:sldId id="302" r:id="rId43"/>
    <p:sldId id="342" r:id="rId44"/>
    <p:sldId id="303" r:id="rId45"/>
    <p:sldId id="344" r:id="rId46"/>
    <p:sldId id="317" r:id="rId47"/>
    <p:sldId id="312" r:id="rId48"/>
    <p:sldId id="262" r:id="rId49"/>
  </p:sldIdLst>
  <p:sldSz cx="12192000" cy="6858000"/>
  <p:notesSz cx="7104063" cy="10234613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6543" autoAdjust="0"/>
  </p:normalViewPr>
  <p:slideViewPr>
    <p:cSldViewPr snapToGrid="0">
      <p:cViewPr varScale="1">
        <p:scale>
          <a:sx n="112" d="100"/>
          <a:sy n="112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8C7576-2057-11D0-FD41-FB207F75F3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79330D8A-E28F-0115-E780-18CB7700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5300" y="-1"/>
            <a:ext cx="4203700" cy="611566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8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44B08C53-64C3-25BB-01E5-4F302EC1D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2600" y="603250"/>
            <a:ext cx="4292600" cy="56515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11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3A6D0F9-1994-6F98-2BBC-161F1EA90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7526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70CB0482-3A57-3D12-AD5F-4CAE9B10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4" y="3200399"/>
            <a:ext cx="10948511" cy="305752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A7A6B-4953-60DE-D491-0E7D4F0BA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45" y="2216664"/>
            <a:ext cx="10948511" cy="85991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63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D1686BF1-6462-1328-CF99-E9BE8F766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4200" y="2501900"/>
            <a:ext cx="2717800" cy="43561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C7B6F14-A55F-3632-727E-9E14F439B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050" y="2679193"/>
            <a:ext cx="8038163" cy="33134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3E842-C00E-637F-9DDA-86A16D94B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50" y="865343"/>
            <a:ext cx="8038163" cy="171593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246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E15F1B80-237C-2020-3DE7-601D209E66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6145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23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3EBE6-3D7C-5CE4-3BA6-440E8DF5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FEFA-6340-1CA2-AF94-9BBFB9103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6DBEE7-D005-13BD-1378-7AE270E32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DD5B-51C1-D744-B845-3F68A69ADFE6}" type="datetimeFigureOut">
              <a:t>21/07/2023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10691-A8C0-AD04-4DF5-35958419F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2DE86-123C-4887-0E46-C5A3860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198D-0E46-AA4C-AB76-756565D4C7C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7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eRoch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eocr_lem@yahoo.com.br" TargetMode="External"/><Relationship Id="rId5" Type="http://schemas.openxmlformats.org/officeDocument/2006/relationships/hyperlink" Target="mailto:leone.rocha@cognizant.com" TargetMode="External"/><Relationship Id="rId4" Type="http://schemas.openxmlformats.org/officeDocument/2006/relationships/hyperlink" Target="https://www.linkedin.com/in/leone-costa-rocha-14049722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jsonplaceholder.typicode.com/posts" TargetMode="External"/><Relationship Id="rId3" Type="http://schemas.openxmlformats.org/officeDocument/2006/relationships/hyperlink" Target="https://github.com/LeoneRocha/WORKSHOPCOGNIZANTANGULAR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en/download" TargetMode="External"/><Relationship Id="rId5" Type="http://schemas.openxmlformats.org/officeDocument/2006/relationships/hyperlink" Target="https://angular.io/docs" TargetMode="External"/><Relationship Id="rId4" Type="http://schemas.openxmlformats.org/officeDocument/2006/relationships/hyperlink" Target="https://angular.io/" TargetMode="External"/><Relationship Id="rId9" Type="http://schemas.openxmlformats.org/officeDocument/2006/relationships/hyperlink" Target="https://cognizant.udemy.com/course/the-complete-angular-master-class/?utm_campaign=share-to-teams-from-product&amp;utm_source=ms-team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Apresentação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Pessoal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5930" y="1411684"/>
            <a:ext cx="5778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Leone Costa Rocha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421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Idade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r>
              <a:rPr kumimoji="1" lang="en-US" altLang="ko-Kore-KR" sz="1200" dirty="0">
                <a:ea typeface="NEXON Lv2 Gothic Bold" pitchFamily="2" charset="-127"/>
              </a:rPr>
              <a:t>35 </a:t>
            </a:r>
            <a:r>
              <a:rPr kumimoji="1" lang="en-US" altLang="ko-Kore-KR" sz="1200" dirty="0" err="1">
                <a:ea typeface="NEXON Lv2 Gothic Bold" pitchFamily="2" charset="-127"/>
              </a:rPr>
              <a:t>anos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pt-BR" altLang="ko-Kore-KR" sz="1200" b="1" dirty="0">
                <a:ea typeface="NEXON Lv2 Gothic Bold" pitchFamily="2" charset="-127"/>
              </a:rPr>
              <a:t>Experiência: </a:t>
            </a:r>
            <a:r>
              <a:rPr kumimoji="1" lang="pt-BR" altLang="ko-Kore-KR" sz="1200" dirty="0">
                <a:ea typeface="NEXON Lv2 Gothic Bold" pitchFamily="2" charset="-127"/>
              </a:rPr>
              <a:t>10 anos na área de desenvolvimento de sistemas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Certificações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AZ-900: </a:t>
            </a:r>
            <a:r>
              <a:rPr kumimoji="1" lang="en-US" altLang="ko-Kore-KR" sz="1200" dirty="0" err="1">
                <a:ea typeface="NEXON Lv2 Gothic Bold" pitchFamily="2" charset="-127"/>
              </a:rPr>
              <a:t>Fundamentos</a:t>
            </a:r>
            <a:r>
              <a:rPr kumimoji="1" lang="en-US" altLang="ko-Kore-KR" sz="1200" dirty="0">
                <a:ea typeface="NEXON Lv2 Gothic Bold" pitchFamily="2" charset="-127"/>
              </a:rPr>
              <a:t> do Microsoft Azure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70-515: Web Applications Development with Microsoft .NET Framework .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498-361: Software Development Fundamentals</a:t>
            </a:r>
            <a:endParaRPr kumimoji="1" lang="pt-BR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Basic technical skills : </a:t>
            </a:r>
            <a:r>
              <a:rPr kumimoji="1" lang="en-US" altLang="ko-Kore-KR" sz="1200" dirty="0">
                <a:ea typeface="NEXON Lv2 Gothic Bold" pitchFamily="2" charset="-127"/>
              </a:rPr>
              <a:t>Back-End (C#, ASP.NET), Front-End (JavaScript, CSS, Type Script 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3"/>
              </a:rPr>
              <a:t>https://github.com/LeoneRocha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LinkedIn: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4"/>
              </a:rPr>
              <a:t>https://www.linkedin.com/in/leone-costa-rocha-14049722/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E-mails 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5"/>
              </a:rPr>
              <a:t>leone.rocha@cognizant.com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6"/>
              </a:rPr>
              <a:t>leocr_lem@yahoo.com.br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992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E898B-9A5A-70A4-D91B-AD2FE2D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45" y="2022989"/>
            <a:ext cx="5668166" cy="3972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CEF96-DD71-C5D7-5E6B-B5BAF3CF3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35" y="2022989"/>
            <a:ext cx="582058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1B52604-D89E-5DC8-5B06-F9B2AEDC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24" y="1981141"/>
            <a:ext cx="8686044" cy="48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43FDC97-DACE-1565-5FE9-C1C0D1C3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02" y="2022989"/>
            <a:ext cx="8452044" cy="47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DFC8AB-799C-9D49-6E24-22D8D0EA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71" y="2022989"/>
            <a:ext cx="8493058" cy="47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 (</a:t>
            </a:r>
            <a:r>
              <a:rPr kumimoji="1" lang="pt-BR" altLang="en-US" dirty="0" err="1">
                <a:solidFill>
                  <a:schemeClr val="bg1"/>
                </a:solidFill>
              </a:rPr>
              <a:t>TypeScript</a:t>
            </a:r>
            <a:r>
              <a:rPr kumimoji="1" lang="pt-BR" altLang="en-US" dirty="0">
                <a:solidFill>
                  <a:schemeClr val="bg1"/>
                </a:solidFill>
              </a:rPr>
              <a:t>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27C278-A3E4-E6B4-6869-2BEFD3C2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34" y="1955391"/>
            <a:ext cx="8733802" cy="49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0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800475"/>
            <a:ext cx="10948511" cy="3057525"/>
          </a:xfrm>
        </p:spPr>
        <p:txBody>
          <a:bodyPr/>
          <a:lstStyle/>
          <a:p>
            <a:r>
              <a:rPr kumimoji="1" lang="pt-BR" altLang="ko-Kore-KR" dirty="0"/>
              <a:t>Para começar a desenvolver com Angular e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é necessário instalar o Node.js e o Angular CLI. Você pode fazer isso digitando </a:t>
            </a:r>
          </a:p>
          <a:p>
            <a:r>
              <a:rPr kumimoji="1" lang="pt-BR" altLang="ko-Kore-KR" b="1" dirty="0"/>
              <a:t>   "</a:t>
            </a:r>
            <a:r>
              <a:rPr kumimoji="1" lang="pt-BR" altLang="ko-Kore-KR" b="1" dirty="0" err="1"/>
              <a:t>npm</a:t>
            </a:r>
            <a:r>
              <a:rPr kumimoji="1" lang="pt-BR" altLang="ko-Kore-KR" b="1" dirty="0"/>
              <a:t> </a:t>
            </a:r>
            <a:r>
              <a:rPr kumimoji="1" lang="pt-BR" altLang="ko-Kore-KR" b="1" dirty="0" err="1"/>
              <a:t>install</a:t>
            </a:r>
            <a:r>
              <a:rPr kumimoji="1" lang="pt-BR" altLang="ko-Kore-KR" b="1" dirty="0"/>
              <a:t> -g @angular/cli" </a:t>
            </a:r>
          </a:p>
          <a:p>
            <a:r>
              <a:rPr kumimoji="1" lang="pt-BR" altLang="ko-Kore-KR" dirty="0"/>
              <a:t>Na linha de comando. Em seguida, siga as instruções da documentação oficial do Angular para instalar e configurar o ambiente de desenvolvimento em seu sistema operacional.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Instalação e configuração do ambiente de desenvolvimento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5982D895-D1CD-4BED-1C4E-F5152DA75DEF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>
                <a:solidFill>
                  <a:schemeClr val="bg1"/>
                </a:solidFill>
              </a:rPr>
              <a:t>Angular 2+ (TypeScript)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0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705224"/>
            <a:ext cx="10948511" cy="3057525"/>
          </a:xfrm>
        </p:spPr>
        <p:txBody>
          <a:bodyPr>
            <a:normAutofit/>
          </a:bodyPr>
          <a:lstStyle/>
          <a:p>
            <a:r>
              <a:rPr kumimoji="1" lang="pt-BR" altLang="ko-Kore-KR" dirty="0"/>
              <a:t>Um projeto em Angular possui uma estrutura específica, com arquivos e pastas como "</a:t>
            </a:r>
            <a:r>
              <a:rPr kumimoji="1" lang="pt-BR" altLang="ko-Kore-KR" b="1" dirty="0" err="1"/>
              <a:t>src</a:t>
            </a:r>
            <a:r>
              <a:rPr kumimoji="1" lang="pt-BR" altLang="ko-Kore-KR" dirty="0"/>
              <a:t>" (código fonte), "</a:t>
            </a:r>
            <a:r>
              <a:rPr kumimoji="1" lang="pt-BR" altLang="ko-Kore-KR" b="1" dirty="0" err="1"/>
              <a:t>node_modules</a:t>
            </a:r>
            <a:r>
              <a:rPr kumimoji="1" lang="pt-BR" altLang="ko-Kore-KR" dirty="0"/>
              <a:t>" (</a:t>
            </a:r>
            <a:r>
              <a:rPr kumimoji="1" lang="pt-BR" altLang="ko-Kore-KR" b="1" dirty="0"/>
              <a:t>dependências</a:t>
            </a:r>
            <a:r>
              <a:rPr kumimoji="1" lang="pt-BR" altLang="ko-Kore-KR" dirty="0"/>
              <a:t>) e "</a:t>
            </a:r>
            <a:r>
              <a:rPr kumimoji="1" lang="pt-BR" altLang="ko-Kore-KR" b="1" dirty="0" err="1"/>
              <a:t>angular.json</a:t>
            </a:r>
            <a:r>
              <a:rPr kumimoji="1" lang="pt-BR" altLang="ko-Kore-KR" dirty="0"/>
              <a:t>" (</a:t>
            </a:r>
            <a:r>
              <a:rPr kumimoji="1" lang="pt-BR" altLang="ko-Kore-KR" b="1" dirty="0"/>
              <a:t>configurações</a:t>
            </a:r>
            <a:r>
              <a:rPr kumimoji="1" lang="pt-BR" altLang="ko-Kore-KR" dirty="0"/>
              <a:t>). Para criar um novo projeto em Angular com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basta digitar na linha de comando.</a:t>
            </a:r>
            <a:br>
              <a:rPr kumimoji="1" lang="pt-BR" altLang="ko-Kore-KR" dirty="0"/>
            </a:br>
            <a:endParaRPr kumimoji="1" lang="pt-BR" altLang="ko-Kore-KR" dirty="0"/>
          </a:p>
          <a:p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 new meu-projeto</a:t>
            </a:r>
            <a:br>
              <a:rPr kumimoji="1" lang="pt-BR" altLang="ko-Kore-KR" b="1" dirty="0"/>
            </a:b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</a:p>
          <a:p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 ou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</a:t>
            </a:r>
            <a:endParaRPr kumimoji="1" lang="pt-BR" altLang="ko-Kore-KR" b="1" dirty="0"/>
          </a:p>
          <a:p>
            <a:endParaRPr kumimoji="1" lang="pt-BR" altLang="ko-Kore-KR" dirty="0"/>
          </a:p>
          <a:p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Criação de um projeto em Angular com </a:t>
            </a:r>
            <a:r>
              <a:rPr kumimoji="1" lang="pt-BR" altLang="ko-Kore-KR" dirty="0" err="1"/>
              <a:t>TypeScript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36A2C99C-6BC4-9E79-BE81-0E43A8D3901E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>
                <a:solidFill>
                  <a:schemeClr val="bg1"/>
                </a:solidFill>
              </a:rPr>
              <a:t>Angular 2+ (TypeScript)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8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Componentes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Componentes são elementos essenciais do Angular usados para criar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partes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 usuário, como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botões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caixas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texto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tabelas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dados.  Essas estruturas são blocos reutilizáveis que combinam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código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estilo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criar partes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 do usuário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de forma modular e organizada.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Encapsulam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específicas e podem ser combinados para construir aplicações complexas.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D3D21A8-2E3D-CD90-7BC2-69466768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56" y="2022989"/>
            <a:ext cx="8463677" cy="47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20EC97B-4509-1FA2-0AE4-4610D35A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" y="1955391"/>
            <a:ext cx="8461977" cy="48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4AB835-FD89-8F9E-DE96-F836B99A0BE5}"/>
              </a:ext>
            </a:extLst>
          </p:cNvPr>
          <p:cNvSpPr/>
          <p:nvPr/>
        </p:nvSpPr>
        <p:spPr>
          <a:xfrm>
            <a:off x="0" y="3979333"/>
            <a:ext cx="12192000" cy="28786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D82BC86-0A34-2488-E62F-214479F54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10" b="8510"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03C89-5D84-1DF5-B196-A4B944929EB1}"/>
              </a:ext>
            </a:extLst>
          </p:cNvPr>
          <p:cNvSpPr/>
          <p:nvPr/>
        </p:nvSpPr>
        <p:spPr>
          <a:xfrm>
            <a:off x="0" y="4336026"/>
            <a:ext cx="12192000" cy="252197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7A3BF33E-98E2-0366-5D13-78F1EA38BFE8}"/>
              </a:ext>
            </a:extLst>
          </p:cNvPr>
          <p:cNvSpPr/>
          <p:nvPr/>
        </p:nvSpPr>
        <p:spPr>
          <a:xfrm rot="5400000">
            <a:off x="9148599" y="3999576"/>
            <a:ext cx="632216" cy="2781312"/>
          </a:xfrm>
          <a:custGeom>
            <a:avLst/>
            <a:gdLst>
              <a:gd name="connsiteX0" fmla="*/ 0 w 632216"/>
              <a:gd name="connsiteY0" fmla="*/ 2465204 h 2781312"/>
              <a:gd name="connsiteX1" fmla="*/ 147 w 632216"/>
              <a:gd name="connsiteY1" fmla="*/ 2463741 h 2781312"/>
              <a:gd name="connsiteX2" fmla="*/ 0 w 632216"/>
              <a:gd name="connsiteY2" fmla="*/ 2463741 h 2781312"/>
              <a:gd name="connsiteX3" fmla="*/ 0 w 632216"/>
              <a:gd name="connsiteY3" fmla="*/ 1538100 h 2781312"/>
              <a:gd name="connsiteX4" fmla="*/ 0 w 632216"/>
              <a:gd name="connsiteY4" fmla="*/ 1536637 h 2781312"/>
              <a:gd name="connsiteX5" fmla="*/ 0 w 632216"/>
              <a:gd name="connsiteY5" fmla="*/ 1243213 h 2781312"/>
              <a:gd name="connsiteX6" fmla="*/ 0 w 632216"/>
              <a:gd name="connsiteY6" fmla="*/ 316108 h 2781312"/>
              <a:gd name="connsiteX7" fmla="*/ 316108 w 632216"/>
              <a:gd name="connsiteY7" fmla="*/ 0 h 2781312"/>
              <a:gd name="connsiteX8" fmla="*/ 632216 w 632216"/>
              <a:gd name="connsiteY8" fmla="*/ 316108 h 2781312"/>
              <a:gd name="connsiteX9" fmla="*/ 632215 w 632216"/>
              <a:gd name="connsiteY9" fmla="*/ 316116 h 2781312"/>
              <a:gd name="connsiteX10" fmla="*/ 632215 w 632216"/>
              <a:gd name="connsiteY10" fmla="*/ 1243205 h 2781312"/>
              <a:gd name="connsiteX11" fmla="*/ 632216 w 632216"/>
              <a:gd name="connsiteY11" fmla="*/ 1243213 h 2781312"/>
              <a:gd name="connsiteX12" fmla="*/ 632215 w 632216"/>
              <a:gd name="connsiteY12" fmla="*/ 1243220 h 2781312"/>
              <a:gd name="connsiteX13" fmla="*/ 632215 w 632216"/>
              <a:gd name="connsiteY13" fmla="*/ 1536637 h 2781312"/>
              <a:gd name="connsiteX14" fmla="*/ 632215 w 632216"/>
              <a:gd name="connsiteY14" fmla="*/ 1538093 h 2781312"/>
              <a:gd name="connsiteX15" fmla="*/ 632216 w 632216"/>
              <a:gd name="connsiteY15" fmla="*/ 1538100 h 2781312"/>
              <a:gd name="connsiteX16" fmla="*/ 632215 w 632216"/>
              <a:gd name="connsiteY16" fmla="*/ 1538108 h 2781312"/>
              <a:gd name="connsiteX17" fmla="*/ 632215 w 632216"/>
              <a:gd name="connsiteY17" fmla="*/ 2463741 h 2781312"/>
              <a:gd name="connsiteX18" fmla="*/ 632069 w 632216"/>
              <a:gd name="connsiteY18" fmla="*/ 2463741 h 2781312"/>
              <a:gd name="connsiteX19" fmla="*/ 632216 w 632216"/>
              <a:gd name="connsiteY19" fmla="*/ 2465204 h 2781312"/>
              <a:gd name="connsiteX20" fmla="*/ 316108 w 632216"/>
              <a:gd name="connsiteY20" fmla="*/ 2781312 h 2781312"/>
              <a:gd name="connsiteX21" fmla="*/ 0 w 632216"/>
              <a:gd name="connsiteY21" fmla="*/ 2465204 h 27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2216" h="2781312">
                <a:moveTo>
                  <a:pt x="0" y="2465204"/>
                </a:moveTo>
                <a:lnTo>
                  <a:pt x="147" y="2463741"/>
                </a:lnTo>
                <a:lnTo>
                  <a:pt x="0" y="2463741"/>
                </a:lnTo>
                <a:lnTo>
                  <a:pt x="0" y="1538100"/>
                </a:lnTo>
                <a:lnTo>
                  <a:pt x="0" y="1536637"/>
                </a:lnTo>
                <a:lnTo>
                  <a:pt x="0" y="1243213"/>
                </a:lnTo>
                <a:lnTo>
                  <a:pt x="0" y="316108"/>
                </a:lnTo>
                <a:cubicBezTo>
                  <a:pt x="0" y="141526"/>
                  <a:pt x="141526" y="0"/>
                  <a:pt x="316108" y="0"/>
                </a:cubicBezTo>
                <a:cubicBezTo>
                  <a:pt x="490690" y="0"/>
                  <a:pt x="632216" y="141526"/>
                  <a:pt x="632216" y="316108"/>
                </a:cubicBezTo>
                <a:lnTo>
                  <a:pt x="632215" y="316116"/>
                </a:lnTo>
                <a:lnTo>
                  <a:pt x="632215" y="1243205"/>
                </a:lnTo>
                <a:lnTo>
                  <a:pt x="632216" y="1243213"/>
                </a:lnTo>
                <a:lnTo>
                  <a:pt x="632215" y="1243220"/>
                </a:lnTo>
                <a:lnTo>
                  <a:pt x="632215" y="1536637"/>
                </a:lnTo>
                <a:lnTo>
                  <a:pt x="632215" y="1538093"/>
                </a:lnTo>
                <a:lnTo>
                  <a:pt x="632216" y="1538100"/>
                </a:lnTo>
                <a:lnTo>
                  <a:pt x="632215" y="1538108"/>
                </a:lnTo>
                <a:lnTo>
                  <a:pt x="632215" y="2463741"/>
                </a:lnTo>
                <a:lnTo>
                  <a:pt x="632069" y="2463741"/>
                </a:lnTo>
                <a:lnTo>
                  <a:pt x="632216" y="2465204"/>
                </a:lnTo>
                <a:cubicBezTo>
                  <a:pt x="632216" y="2639786"/>
                  <a:pt x="490690" y="2781312"/>
                  <a:pt x="316108" y="2781312"/>
                </a:cubicBezTo>
                <a:cubicBezTo>
                  <a:pt x="141526" y="2781312"/>
                  <a:pt x="0" y="2639786"/>
                  <a:pt x="0" y="2465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6660EB4-64EB-1F8F-D4E2-75393B297EAE}"/>
              </a:ext>
            </a:extLst>
          </p:cNvPr>
          <p:cNvCxnSpPr/>
          <p:nvPr/>
        </p:nvCxnSpPr>
        <p:spPr>
          <a:xfrm>
            <a:off x="0" y="4572000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9F9B8C-4510-2EF9-68A7-7EF2BCF5C13D}"/>
              </a:ext>
            </a:extLst>
          </p:cNvPr>
          <p:cNvSpPr txBox="1"/>
          <p:nvPr/>
        </p:nvSpPr>
        <p:spPr>
          <a:xfrm>
            <a:off x="632741" y="4814792"/>
            <a:ext cx="11621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Angular </a:t>
            </a:r>
            <a:endParaRPr kumimoji="1" lang="ko-Kore-KR" altLang="en-US" sz="6000" b="1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9814054" y="3638550"/>
            <a:ext cx="1856079" cy="1857196"/>
            <a:chOff x="10454594" y="3233348"/>
            <a:chExt cx="1010861" cy="1011469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12132-18E0-F107-629B-FD0FFBC6C211}"/>
              </a:ext>
            </a:extLst>
          </p:cNvPr>
          <p:cNvSpPr txBox="1"/>
          <p:nvPr/>
        </p:nvSpPr>
        <p:spPr>
          <a:xfrm>
            <a:off x="8500492" y="5236343"/>
            <a:ext cx="192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ore-KR" sz="14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1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9EC59B-23CC-E3A4-A966-B98AABDF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47" y="1955391"/>
            <a:ext cx="8610171" cy="48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 err="1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Templates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no Angular é onde você cria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aparência visual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de um componente, usando uma mistura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HTML.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 pode ser definido diretamente no arquivo do componente ou em um arquivo HTML externo. É a parte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 visual de componentes.</a:t>
            </a:r>
          </a:p>
        </p:txBody>
      </p:sp>
    </p:spTree>
    <p:extLst>
      <p:ext uri="{BB962C8B-B14F-4D97-AF65-F5344CB8AC3E}">
        <p14:creationId xmlns:p14="http://schemas.microsoft.com/office/powerpoint/2010/main" val="96607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A3FDA0-A5FD-1846-556C-EF3C2F1A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4" y="2022989"/>
            <a:ext cx="8312563" cy="48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1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component post-list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componente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87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6FE46-9869-5752-7E6B-CBFB539C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5" y="0"/>
            <a:ext cx="5509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Tipos de BIND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462680" y="-2"/>
            <a:ext cx="4584748" cy="234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No Angular, existem quatro tipos principais de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bindings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ligações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) que permitem a comunicação e atualização de dados entre o componente e 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: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8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41AE65D-F705-30BD-CB52-F6EF1FF0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" y="1926947"/>
            <a:ext cx="8648078" cy="4936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13B2B7-FED5-21E8-7436-1D3E03A6A47D}"/>
              </a:ext>
            </a:extLst>
          </p:cNvPr>
          <p:cNvSpPr txBox="1"/>
          <p:nvPr/>
        </p:nvSpPr>
        <p:spPr>
          <a:xfrm>
            <a:off x="9004300" y="1926947"/>
            <a:ext cx="3017728" cy="327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 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</a:t>
            </a:r>
          </a:p>
        </p:txBody>
      </p:sp>
    </p:spTree>
    <p:extLst>
      <p:ext uri="{BB962C8B-B14F-4D97-AF65-F5344CB8AC3E}">
        <p14:creationId xmlns:p14="http://schemas.microsoft.com/office/powerpoint/2010/main" val="351957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Property</a:t>
            </a:r>
            <a:r>
              <a:rPr kumimoji="1" lang="pt-BR" altLang="en-US" dirty="0">
                <a:solidFill>
                  <a:schemeClr val="bg1"/>
                </a:solidFill>
              </a:rPr>
              <a:t> </a:t>
            </a:r>
            <a:r>
              <a:rPr kumimoji="1" lang="pt-BR" altLang="en-US" dirty="0" err="1">
                <a:solidFill>
                  <a:schemeClr val="bg1"/>
                </a:solidFill>
              </a:rPr>
              <a:t>Bind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ECF127-2568-0440-E7FB-47EBAEB1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31" y="2712886"/>
            <a:ext cx="10750624" cy="30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 err="1">
                <a:solidFill>
                  <a:schemeClr val="bg1"/>
                </a:solidFill>
              </a:rPr>
              <a:t>Property</a:t>
            </a:r>
            <a:r>
              <a:rPr kumimoji="1" lang="pt-BR" altLang="en-US" dirty="0">
                <a:solidFill>
                  <a:schemeClr val="bg1"/>
                </a:solidFill>
              </a:rPr>
              <a:t> </a:t>
            </a:r>
            <a:r>
              <a:rPr kumimoji="1" lang="pt-BR" altLang="en-US" dirty="0" err="1">
                <a:solidFill>
                  <a:schemeClr val="bg1"/>
                </a:solidFill>
              </a:rPr>
              <a:t>Bind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7E9435-7E49-26DC-B1D8-6743AE6C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21" y="1928653"/>
            <a:ext cx="8704779" cy="49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5064AC-0F91-9141-8D74-5E28F3CF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" y="2022989"/>
            <a:ext cx="8718195" cy="4636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C602C-FEC2-1070-3ED5-A2FE9ADCE051}"/>
              </a:ext>
            </a:extLst>
          </p:cNvPr>
          <p:cNvSpPr txBox="1"/>
          <p:nvPr/>
        </p:nvSpPr>
        <p:spPr>
          <a:xfrm>
            <a:off x="9004300" y="1926947"/>
            <a:ext cx="301772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 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 somente uma direção.</a:t>
            </a:r>
          </a:p>
        </p:txBody>
      </p:sp>
    </p:spTree>
    <p:extLst>
      <p:ext uri="{BB962C8B-B14F-4D97-AF65-F5344CB8AC3E}">
        <p14:creationId xmlns:p14="http://schemas.microsoft.com/office/powerpoint/2010/main" val="117721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570271" y="809965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Conteúdo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Introdução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Templates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Tipos</a:t>
            </a:r>
            <a:r>
              <a:rPr kumimoji="1" lang="en-US" altLang="ko-Kore-KR" sz="1200" dirty="0">
                <a:ea typeface="NEXON Lv2 Gothic Bold" pitchFamily="2" charset="-127"/>
              </a:rPr>
              <a:t> de bind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Diretivas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Serviços</a:t>
            </a:r>
            <a:r>
              <a:rPr kumimoji="1" lang="en-US" altLang="ko-Kore-KR" sz="1200" dirty="0">
                <a:ea typeface="NEXON Lv2 Gothic Bold" pitchFamily="2" charset="-127"/>
              </a:rPr>
              <a:t>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Módulos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7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9F4726-813D-7E41-2C03-0FF0B71F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8" y="1994544"/>
            <a:ext cx="8498141" cy="4863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1BD19-EEC2-FDAF-D845-D81CAE5B8207}"/>
              </a:ext>
            </a:extLst>
          </p:cNvPr>
          <p:cNvSpPr txBox="1"/>
          <p:nvPr/>
        </p:nvSpPr>
        <p:spPr>
          <a:xfrm>
            <a:off x="8890000" y="2180947"/>
            <a:ext cx="301772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“[()]”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Para ligar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 ou propriedade  nas duas direções</a:t>
            </a:r>
          </a:p>
        </p:txBody>
      </p:sp>
    </p:spTree>
    <p:extLst>
      <p:ext uri="{BB962C8B-B14F-4D97-AF65-F5344CB8AC3E}">
        <p14:creationId xmlns:p14="http://schemas.microsoft.com/office/powerpoint/2010/main" val="305807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FF5F7E-A3AE-61D0-0F69-FB34AA39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" y="2022989"/>
            <a:ext cx="8448704" cy="472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1837A2-FDFD-BD54-0CC8-0FFD6AF37649}"/>
              </a:ext>
            </a:extLst>
          </p:cNvPr>
          <p:cNvSpPr txBox="1"/>
          <p:nvPr/>
        </p:nvSpPr>
        <p:spPr>
          <a:xfrm>
            <a:off x="8623300" y="1887794"/>
            <a:ext cx="301772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Tipo de ligação que usa atributos do componente . Para ligar e receber um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valor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a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expressão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 ou  variável.</a:t>
            </a:r>
          </a:p>
        </p:txBody>
      </p:sp>
    </p:spTree>
    <p:extLst>
      <p:ext uri="{BB962C8B-B14F-4D97-AF65-F5344CB8AC3E}">
        <p14:creationId xmlns:p14="http://schemas.microsoft.com/office/powerpoint/2010/main" val="166690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F463D44-B97A-3174-AF27-1894C67C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2989"/>
            <a:ext cx="8839199" cy="4836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EE4AF-B03A-86A5-02C2-3ED283DD4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6" y="4225979"/>
            <a:ext cx="4964114" cy="24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Diretivas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96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As diretivas no Angular são recursos que permitem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estender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adicionar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personalizados. Elas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podem alterar a aparência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dos elementos HTML. Existem dois tipos: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de atributo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(alteram elementos existentes)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estruturais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(alteram a estrutura do DOM “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Document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Object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Model”. As diretivas são fundamentais para criar aplicativos dinâmicos e reutilizáveis.  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0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6B6D33-0612-52A2-273F-3AD76C9F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2067904"/>
            <a:ext cx="8661401" cy="47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3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C0EF89-6E59-E0AE-AD70-266DB906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31" y="2001137"/>
            <a:ext cx="8934870" cy="48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09DBF0-A299-49CE-007E-D60496B7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65" y="2120899"/>
            <a:ext cx="8220931" cy="458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Serviços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04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Services no Angular são classes que fornecem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compartilhadas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lógica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negócio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reutilizável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Eles ajudam a manter o código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organizado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facilitam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promovem a separação de preocupações. Os Services são injetados nos componentes e podem ser usados para realizar tarefas como chamadas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APIs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manipulação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dados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gerenciamento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1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A7B961-BF95-3CC8-C84B-862871EF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01" y="1926947"/>
            <a:ext cx="8319878" cy="479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48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servico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55672" y="494148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55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um framework de desenvolvimento web em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criado pela Google.</a:t>
            </a:r>
          </a:p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TypeScript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tipo uma versão melhorada do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com superpoderes de detecção de erros e organização. É tipo um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turbinado!. Com recursos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tipagem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estática e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orientação a objetos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98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EF926-2558-E4C9-70AE-3A273B51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65" y="19050"/>
            <a:ext cx="588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4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CC4ED2-567F-33A2-13AD-427DD073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5392"/>
            <a:ext cx="12192000" cy="4828674"/>
          </a:xfrm>
          <a:prstGeom prst="rect">
            <a:avLst/>
          </a:prstGeom>
        </p:spPr>
      </p:pic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E8C5956F-7D9D-B2B6-BC74-23EFA0E2DC63}"/>
              </a:ext>
            </a:extLst>
          </p:cNvPr>
          <p:cNvSpPr txBox="1">
            <a:spLocks/>
          </p:cNvSpPr>
          <p:nvPr/>
        </p:nvSpPr>
        <p:spPr>
          <a:xfrm>
            <a:off x="240745" y="960286"/>
            <a:ext cx="10948511" cy="859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4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en-US" dirty="0">
                <a:solidFill>
                  <a:schemeClr val="bg1"/>
                </a:solidFill>
              </a:rPr>
              <a:t>Exemplo via </a:t>
            </a:r>
            <a:r>
              <a:rPr kumimoji="1" lang="pt-BR" altLang="en-US" dirty="0" err="1">
                <a:solidFill>
                  <a:schemeClr val="bg1"/>
                </a:solidFill>
              </a:rPr>
              <a:t>postman</a:t>
            </a:r>
            <a:endParaRPr kumimoji="1" lang="pt-B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1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Módulos 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Um módulo no Angular é uma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que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agrupa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componentes, serviços e outros recursos relacionados, fornecendo um contexto para o desenvolvimento de uma funcionalidade específica em uma aplicação.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1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01029D3D-DAD5-B13E-5D83-0C9F66D2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23" y="2424126"/>
            <a:ext cx="7759277" cy="443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8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module </a:t>
            </a:r>
            <a:r>
              <a:rPr kumimoji="1" lang="en-US" altLang="ko-Kore-KR" dirty="0" err="1"/>
              <a:t>nome</a:t>
            </a:r>
            <a:r>
              <a:rPr kumimoji="1" lang="en-US" altLang="ko-Kore-KR" dirty="0"/>
              <a:t>-do-modulo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modulo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46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en-US" dirty="0">
                <a:solidFill>
                  <a:schemeClr val="bg1"/>
                </a:solidFill>
              </a:rPr>
              <a:t>Angular 2+</a:t>
            </a:r>
            <a:endParaRPr kumimoji="1" lang="ko-Kore-KR" altLang="en-US" sz="48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D2309B-3D0C-93A3-0205-2AFD354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55" y="2045061"/>
            <a:ext cx="8136345" cy="46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4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989541"/>
            <a:ext cx="10948511" cy="859911"/>
          </a:xfrm>
        </p:spPr>
        <p:txBody>
          <a:bodyPr/>
          <a:lstStyle/>
          <a:p>
            <a:r>
              <a:rPr kumimoji="1" lang="en-US" altLang="ko-Kore-KR" dirty="0" err="1"/>
              <a:t>Passo</a:t>
            </a:r>
            <a:r>
              <a:rPr kumimoji="1" lang="en-US" altLang="ko-Kore-KR" dirty="0"/>
              <a:t> a </a:t>
            </a:r>
            <a:r>
              <a:rPr kumimoji="1" lang="en-US" altLang="ko-Kore-KR" dirty="0" err="1"/>
              <a:t>passo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354D7D-CA4D-8A6E-2D43-12F0B5D29338}"/>
              </a:ext>
            </a:extLst>
          </p:cNvPr>
          <p:cNvSpPr txBox="1"/>
          <p:nvPr/>
        </p:nvSpPr>
        <p:spPr>
          <a:xfrm>
            <a:off x="285135" y="29404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Ter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os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seguintes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programas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F4158-1364-50DF-1C6A-6F99E060C59D}"/>
              </a:ext>
            </a:extLst>
          </p:cNvPr>
          <p:cNvSpPr txBox="1"/>
          <p:nvPr/>
        </p:nvSpPr>
        <p:spPr>
          <a:xfrm>
            <a:off x="285135" y="327660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VISUAL STUDIO CODE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NODE JS  </a:t>
            </a:r>
            <a:r>
              <a:rPr kumimoji="1" lang="en-US" altLang="ko-Kore-KR" sz="1200" dirty="0" err="1">
                <a:ea typeface="NEXON Lv2 Gothic Bold" pitchFamily="2" charset="-127"/>
              </a:rPr>
              <a:t>mais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recente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Ter 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pluguins</a:t>
            </a:r>
            <a:r>
              <a:rPr kumimoji="1" lang="en-US" altLang="ko-Kore-KR" sz="1200" dirty="0">
                <a:ea typeface="NEXON Lv2 Gothic Bold" pitchFamily="2" charset="-127"/>
              </a:rPr>
              <a:t> do visual studio code (OPICIONAL)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Angular Language Service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JavaScript and TypeScript Nightly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 err="1">
                <a:ea typeface="NEXON Lv2 Gothic Bold" pitchFamily="2" charset="-127"/>
              </a:rPr>
              <a:t>ESLint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B27467-303C-065A-561D-EA1FFD9148EC}"/>
              </a:ext>
            </a:extLst>
          </p:cNvPr>
          <p:cNvSpPr txBox="1"/>
          <p:nvPr/>
        </p:nvSpPr>
        <p:spPr>
          <a:xfrm>
            <a:off x="5257185" y="2951198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Código Fonte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AD813-2B63-F2C0-50DB-87906BB8EF88}"/>
              </a:ext>
            </a:extLst>
          </p:cNvPr>
          <p:cNvSpPr txBox="1"/>
          <p:nvPr/>
        </p:nvSpPr>
        <p:spPr>
          <a:xfrm>
            <a:off x="5257185" y="3287356"/>
            <a:ext cx="4581832" cy="227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Baixar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codigo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fonte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quando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existir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no terminal do visual code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b="1" dirty="0" err="1">
                <a:ea typeface="NEXON Lv2 Gothic Bold" pitchFamily="2" charset="-127"/>
              </a:rPr>
              <a:t>npm</a:t>
            </a:r>
            <a:r>
              <a:rPr kumimoji="1" lang="en-US" altLang="ko-Kore-KR" sz="1200" b="1" dirty="0">
                <a:ea typeface="NEXON Lv2 Gothic Bold" pitchFamily="2" charset="-127"/>
              </a:rPr>
              <a:t> install </a:t>
            </a: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instalar</a:t>
            </a:r>
            <a:r>
              <a:rPr kumimoji="1" lang="en-US" altLang="ko-Kore-KR" sz="1200" dirty="0">
                <a:ea typeface="NEXON Lv2 Gothic Bold" pitchFamily="2" charset="-127"/>
              </a:rPr>
              <a:t> as </a:t>
            </a:r>
            <a:r>
              <a:rPr kumimoji="1" lang="en-US" altLang="ko-Kore-KR" sz="1200" dirty="0" err="1">
                <a:ea typeface="NEXON Lv2 Gothic Bold" pitchFamily="2" charset="-127"/>
              </a:rPr>
              <a:t>dependencias</a:t>
            </a:r>
            <a:r>
              <a:rPr kumimoji="1" lang="en-US" altLang="ko-Kore-KR" sz="1200" dirty="0">
                <a:ea typeface="NEXON Lv2 Gothic Bold" pitchFamily="2" charset="-127"/>
              </a:rPr>
              <a:t> do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projetos</a:t>
            </a:r>
            <a:r>
              <a:rPr kumimoji="1" lang="en-US" altLang="ko-Kore-KR" sz="1200" dirty="0">
                <a:ea typeface="NEXON Lv2 Gothic Bold" pitchFamily="2" charset="-127"/>
              </a:rPr>
              <a:t> (</a:t>
            </a:r>
            <a:r>
              <a:rPr kumimoji="1" lang="en-US" altLang="ko-Kore-KR" sz="1200" dirty="0" err="1">
                <a:ea typeface="NEXON Lv2 Gothic Bold" pitchFamily="2" charset="-127"/>
              </a:rPr>
              <a:t>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pacote</a:t>
            </a:r>
            <a:r>
              <a:rPr kumimoji="1" lang="en-US" altLang="ko-Kore-KR" sz="1200" dirty="0">
                <a:ea typeface="NEXON Lv2 Gothic Bold" pitchFamily="2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Para </a:t>
            </a:r>
            <a:r>
              <a:rPr kumimoji="1" lang="en-US" altLang="ko-Kore-KR" sz="1200" dirty="0" err="1">
                <a:ea typeface="NEXON Lv2 Gothic Bold" pitchFamily="2" charset="-127"/>
              </a:rPr>
              <a:t>executar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projeto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rodar</a:t>
            </a:r>
            <a:r>
              <a:rPr kumimoji="1" lang="en-US" altLang="ko-Kore-KR" sz="1200" dirty="0">
                <a:ea typeface="NEXON Lv2 Gothic Bold" pitchFamily="2" charset="-127"/>
              </a:rPr>
              <a:t> o </a:t>
            </a:r>
            <a:r>
              <a:rPr kumimoji="1" lang="en-US" altLang="ko-Kore-KR" sz="1200" dirty="0" err="1">
                <a:ea typeface="NEXON Lv2 Gothic Bold" pitchFamily="2" charset="-127"/>
              </a:rPr>
              <a:t>comando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ng serve </a:t>
            </a:r>
            <a:r>
              <a:rPr kumimoji="1" lang="en-US" altLang="ko-Kore-KR" sz="1200" dirty="0" err="1">
                <a:ea typeface="NEXON Lv2 Gothic Bold" pitchFamily="2" charset="-127"/>
              </a:rPr>
              <a:t>geralmente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abre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na</a:t>
            </a:r>
            <a:r>
              <a:rPr kumimoji="1" lang="en-US" altLang="ko-Kore-KR" sz="1200" dirty="0">
                <a:ea typeface="NEXON Lv2 Gothic Bold" pitchFamily="2" charset="-127"/>
              </a:rPr>
              <a:t> porta </a:t>
            </a: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>
                <a:ea typeface="NEXON Lv2 Gothic Bold" pitchFamily="2" charset="-127"/>
              </a:rPr>
              <a:t>http://localhost:4200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387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Links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Uteis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022016" y="1394914"/>
            <a:ext cx="271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Material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338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 </a:t>
            </a:r>
            <a:r>
              <a:rPr kumimoji="1" lang="en-US" altLang="ko-Kore-KR" sz="1200" b="1" dirty="0">
                <a:ea typeface="NEXON Lv2 Gothic Bold" pitchFamily="2" charset="-127"/>
                <a:hlinkClick r:id="rId3"/>
              </a:rPr>
              <a:t>https://github.com/LeoneRocha/WORKSHOPCOGNIZANTANGULAR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Documentação</a:t>
            </a:r>
            <a:r>
              <a:rPr kumimoji="1" lang="en-US" altLang="ko-Kore-KR" sz="1200" b="1" dirty="0">
                <a:ea typeface="NEXON Lv2 Gothic Bold" pitchFamily="2" charset="-127"/>
              </a:rPr>
              <a:t> Angular: </a:t>
            </a:r>
            <a:r>
              <a:rPr kumimoji="1" lang="en-US" altLang="ko-Kore-KR" sz="1200" b="1" dirty="0">
                <a:ea typeface="NEXON Lv2 Gothic Bold" pitchFamily="2" charset="-127"/>
                <a:hlinkClick r:id="rId4"/>
              </a:rPr>
              <a:t>https://angular.io/</a:t>
            </a:r>
            <a:r>
              <a:rPr kumimoji="1" lang="en-US" altLang="ko-Kore-KR" sz="1200" b="1" dirty="0">
                <a:ea typeface="NEXON Lv2 Gothic Bold" pitchFamily="2" charset="-127"/>
              </a:rPr>
              <a:t>  </a:t>
            </a:r>
            <a:r>
              <a:rPr kumimoji="1" lang="en-US" altLang="ko-Kore-KR" sz="1200" b="1" dirty="0">
                <a:ea typeface="NEXON Lv2 Gothic Bold" pitchFamily="2" charset="-127"/>
                <a:hlinkClick r:id="rId5"/>
              </a:rPr>
              <a:t>https://angular.io/docs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NODE JS: </a:t>
            </a:r>
            <a:r>
              <a:rPr kumimoji="1" lang="en-US" altLang="ko-Kore-KR" sz="1200" b="1" dirty="0">
                <a:ea typeface="NEXON Lv2 Gothic Bold" pitchFamily="2" charset="-127"/>
                <a:hlinkClick r:id="rId6"/>
              </a:rPr>
              <a:t>https://nodejs.org/en/download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Visual Studio Code: </a:t>
            </a:r>
            <a:r>
              <a:rPr kumimoji="1" lang="en-US" altLang="ko-Kore-KR" sz="1200" b="1" dirty="0">
                <a:ea typeface="NEXON Lv2 Gothic Bold" pitchFamily="2" charset="-127"/>
                <a:hlinkClick r:id="rId7"/>
              </a:rPr>
              <a:t>https://code.visualstudio.com/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API MOCK: </a:t>
            </a:r>
            <a:r>
              <a:rPr kumimoji="1" lang="en-US" altLang="ko-Kore-KR" sz="1200" b="1" dirty="0">
                <a:ea typeface="NEXON Lv2 Gothic Bold" pitchFamily="2" charset="-127"/>
                <a:hlinkClick r:id="rId8"/>
              </a:rPr>
              <a:t>https://jsonplaceholder.typicode.com/posts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Curso</a:t>
            </a:r>
            <a:r>
              <a:rPr kumimoji="1" lang="en-US" altLang="ko-Kore-KR" sz="1200" b="1" dirty="0">
                <a:ea typeface="NEXON Lv2 Gothic Bold" pitchFamily="2" charset="-127"/>
              </a:rPr>
              <a:t> de Angular Udemy Cognizant: </a:t>
            </a:r>
            <a:r>
              <a:rPr lang="pt-BR" sz="1200" dirty="0">
                <a:hlinkClick r:id="rId9" tooltip="https://cognizant.udemy.com/course/the-complete-angular-master-class/?utm_campaign=share-to-teams-from-product&amp;utm_source=ms-teams"/>
              </a:rPr>
              <a:t>https://cognizant.udemy.com/course/the-complete-angular-master-class/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615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68638A8-0CEA-E51A-2D65-FEB77F3389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78" b="787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6FD9B-E005-F2C6-5983-6813FC6A0ED6}"/>
              </a:ext>
            </a:extLst>
          </p:cNvPr>
          <p:cNvSpPr txBox="1"/>
          <p:nvPr/>
        </p:nvSpPr>
        <p:spPr>
          <a:xfrm>
            <a:off x="1081547" y="603000"/>
            <a:ext cx="1054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Developer</a:t>
            </a:r>
            <a:endParaRPr kumimoji="1" lang="ko-Kore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2F0F3D-48E0-C4F9-DF21-8C7E58C0CE25}"/>
              </a:ext>
            </a:extLst>
          </p:cNvPr>
          <p:cNvSpPr/>
          <p:nvPr/>
        </p:nvSpPr>
        <p:spPr>
          <a:xfrm>
            <a:off x="0" y="4935794"/>
            <a:ext cx="12192000" cy="192220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827C6C-3B80-B3F1-3D2F-B183BC853CC8}"/>
              </a:ext>
            </a:extLst>
          </p:cNvPr>
          <p:cNvCxnSpPr/>
          <p:nvPr/>
        </p:nvCxnSpPr>
        <p:spPr>
          <a:xfrm>
            <a:off x="0" y="5161936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D534BF-1196-FBAE-FD29-4DAB169C75A8}"/>
              </a:ext>
            </a:extLst>
          </p:cNvPr>
          <p:cNvSpPr txBox="1"/>
          <p:nvPr/>
        </p:nvSpPr>
        <p:spPr>
          <a:xfrm>
            <a:off x="570271" y="5547027"/>
            <a:ext cx="7334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4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F169B3-98A1-1F7E-C02A-726215BFE1E8}"/>
              </a:ext>
            </a:extLst>
          </p:cNvPr>
          <p:cNvGrpSpPr/>
          <p:nvPr/>
        </p:nvGrpSpPr>
        <p:grpSpPr>
          <a:xfrm>
            <a:off x="8686904" y="595844"/>
            <a:ext cx="457095" cy="414423"/>
            <a:chOff x="2384428" y="2620303"/>
            <a:chExt cx="787007" cy="1223120"/>
          </a:xfrm>
        </p:grpSpPr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2221EEE-7859-B7FB-C9EA-C52D716A45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68111" y="3136620"/>
              <a:ext cx="1223120" cy="190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9E01054-FFFA-E00D-4F9E-EC4C489BD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64632" y="3136620"/>
              <a:ext cx="1223120" cy="190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27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285136" y="2314182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JS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Diferenças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Surgiu</a:t>
            </a:r>
            <a:r>
              <a:rPr kumimoji="1" lang="en-US" altLang="ko-Kore-KR" sz="1200" dirty="0">
                <a:ea typeface="NEXON Lv2 Gothic Bold" pitchFamily="2" charset="-127"/>
              </a:rPr>
              <a:t> para ser simples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Performace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b="1" dirty="0" err="1">
                <a:ea typeface="NEXON Lv2 Gothic Bold" pitchFamily="2" charset="-127"/>
              </a:rPr>
              <a:t>ruim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O framework  </a:t>
            </a:r>
            <a:r>
              <a:rPr kumimoji="1" lang="en-US" altLang="ko-Kore-KR" sz="1200" dirty="0" err="1">
                <a:ea typeface="NEXON Lv2 Gothic Bold" pitchFamily="2" charset="-127"/>
              </a:rPr>
              <a:t>cresceu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incosistente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Conceitos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confusos</a:t>
            </a:r>
            <a:r>
              <a:rPr kumimoji="1" lang="en-US" altLang="ko-Kore-KR" sz="1200" dirty="0">
                <a:ea typeface="NEXON Lv2 Gothic Bold" pitchFamily="2" charset="-127"/>
              </a:rPr>
              <a:t> e </a:t>
            </a:r>
            <a:r>
              <a:rPr kumimoji="1" lang="en-US" altLang="ko-Kore-KR" sz="1200" dirty="0" err="1">
                <a:ea typeface="NEXON Lv2 Gothic Bold" pitchFamily="2" charset="-127"/>
              </a:rPr>
              <a:t>repetidos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ES5 </a:t>
            </a:r>
            <a:r>
              <a:rPr kumimoji="1" lang="pt-BR" altLang="ko-Kore-KR" sz="1200" dirty="0">
                <a:ea typeface="NEXON Lv2 Gothic Bold" pitchFamily="2" charset="-127"/>
              </a:rPr>
              <a:t>(</a:t>
            </a:r>
            <a:r>
              <a:rPr kumimoji="1" lang="pt-BR" altLang="ko-Kore-KR" sz="1200" dirty="0" err="1">
                <a:ea typeface="NEXON Lv2 Gothic Bold" pitchFamily="2" charset="-127"/>
              </a:rPr>
              <a:t>ECMAScript</a:t>
            </a:r>
            <a:r>
              <a:rPr kumimoji="1" lang="pt-BR" altLang="ko-Kore-KR" sz="1200" dirty="0">
                <a:ea typeface="NEXON Lv2 Gothic Bold" pitchFamily="2" charset="-127"/>
              </a:rPr>
              <a:t> 2009) *  primeira grande revisão do </a:t>
            </a:r>
            <a:r>
              <a:rPr kumimoji="1" lang="pt-BR" altLang="ko-Kore-KR" sz="1200" dirty="0" err="1">
                <a:ea typeface="NEXON Lv2 Gothic Bold" pitchFamily="2" charset="-127"/>
              </a:rPr>
              <a:t>JavaScript</a:t>
            </a:r>
            <a:r>
              <a:rPr kumimoji="1" lang="pt-BR" altLang="ko-Kore-KR" sz="1200" dirty="0">
                <a:ea typeface="NEXON Lv2 Gothic Bold" pitchFamily="2" charset="-127"/>
              </a:rPr>
              <a:t>.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F3DC6-5BA1-EF4F-EACA-110FB5A07AFD}"/>
              </a:ext>
            </a:extLst>
          </p:cNvPr>
          <p:cNvSpPr txBox="1"/>
          <p:nvPr/>
        </p:nvSpPr>
        <p:spPr>
          <a:xfrm>
            <a:off x="285136" y="4280543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 (2+)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93D85E-2FC2-325F-A132-D34744F3C4BF}"/>
              </a:ext>
            </a:extLst>
          </p:cNvPr>
          <p:cNvSpPr txBox="1"/>
          <p:nvPr/>
        </p:nvSpPr>
        <p:spPr>
          <a:xfrm>
            <a:off x="540623" y="4773911"/>
            <a:ext cx="458183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Mais </a:t>
            </a:r>
            <a:r>
              <a:rPr kumimoji="1" lang="en-US" altLang="ko-Kore-KR" sz="1200" dirty="0" err="1">
                <a:ea typeface="NEXON Lv2 Gothic Bold" pitchFamily="2" charset="-127"/>
              </a:rPr>
              <a:t>aderente</a:t>
            </a:r>
            <a:r>
              <a:rPr kumimoji="1" lang="en-US" altLang="ko-Kore-KR" sz="1200" dirty="0">
                <a:ea typeface="NEXON Lv2 Gothic Bold" pitchFamily="2" charset="-127"/>
              </a:rPr>
              <a:t> a </a:t>
            </a:r>
            <a:r>
              <a:rPr kumimoji="1" lang="en-US" altLang="ko-Kore-KR" sz="1200" dirty="0" err="1">
                <a:ea typeface="NEXON Lv2 Gothic Bold" pitchFamily="2" charset="-127"/>
              </a:rPr>
              <a:t>padrões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Padrão</a:t>
            </a:r>
            <a:r>
              <a:rPr kumimoji="1" lang="en-US" altLang="ko-Kore-KR" sz="1200" dirty="0">
                <a:ea typeface="NEXON Lv2 Gothic Bold" pitchFamily="2" charset="-127"/>
              </a:rPr>
              <a:t> para </a:t>
            </a:r>
            <a:r>
              <a:rPr kumimoji="1" lang="en-US" altLang="ko-Kore-KR" sz="1200" dirty="0" err="1">
                <a:ea typeface="NEXON Lv2 Gothic Bold" pitchFamily="2" charset="-127"/>
              </a:rPr>
              <a:t>criar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qualquer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 err="1">
                <a:ea typeface="NEXON Lv2 Gothic Bold" pitchFamily="2" charset="-127"/>
              </a:rPr>
              <a:t>coisa</a:t>
            </a:r>
            <a:r>
              <a:rPr kumimoji="1" lang="en-US" altLang="ko-Kore-KR" sz="1200" dirty="0">
                <a:ea typeface="NEXON Lv2 Gothic Bold" pitchFamily="2" charset="-127"/>
              </a:rPr>
              <a:t> (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r>
              <a:rPr kumimoji="1" lang="en-US" altLang="ko-Kore-KR" sz="1200" dirty="0">
                <a:ea typeface="NEXON Lv2 Gothic Bold" pitchFamily="2" charset="-127"/>
              </a:rPr>
              <a:t>, services, pipes “</a:t>
            </a:r>
            <a:r>
              <a:rPr kumimoji="1" lang="en-US" altLang="ko-Kore-KR" sz="1200" dirty="0" err="1">
                <a:ea typeface="NEXON Lv2 Gothic Bold" pitchFamily="2" charset="-127"/>
              </a:rPr>
              <a:t>filtros</a:t>
            </a:r>
            <a:r>
              <a:rPr kumimoji="1" lang="en-US" altLang="ko-Kore-KR" sz="1200" dirty="0">
                <a:ea typeface="NEXON Lv2 Gothic Bold" pitchFamily="2" charset="-127"/>
              </a:rPr>
              <a:t>” , </a:t>
            </a:r>
            <a:r>
              <a:rPr kumimoji="1" lang="en-US" altLang="ko-Kore-KR" sz="1200" dirty="0" err="1">
                <a:ea typeface="NEXON Lv2 Gothic Bold" pitchFamily="2" charset="-127"/>
              </a:rPr>
              <a:t>modulos</a:t>
            </a:r>
            <a:r>
              <a:rPr kumimoji="1" lang="en-US" altLang="ko-Kore-KR" sz="1200" dirty="0">
                <a:ea typeface="NEXON Lv2 Gothic Bold" pitchFamily="2" charset="-127"/>
              </a:rPr>
              <a:t>)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Olhando</a:t>
            </a:r>
            <a:r>
              <a:rPr kumimoji="1" lang="en-US" altLang="ko-Kore-KR" sz="1200" dirty="0">
                <a:ea typeface="NEXON Lv2 Gothic Bold" pitchFamily="2" charset="-127"/>
              </a:rPr>
              <a:t> a era de </a:t>
            </a: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ES6/ES2015 * </a:t>
            </a:r>
            <a:r>
              <a:rPr kumimoji="1" lang="pt-BR" altLang="ko-Kore-KR" sz="1200" dirty="0">
                <a:ea typeface="NEXON Lv2 Gothic Bold" pitchFamily="2" charset="-127"/>
              </a:rPr>
              <a:t>a mais nova versão do </a:t>
            </a:r>
            <a:r>
              <a:rPr kumimoji="1" lang="pt-BR" altLang="ko-Kore-KR" sz="1200" dirty="0" err="1">
                <a:ea typeface="NEXON Lv2 Gothic Bold" pitchFamily="2" charset="-127"/>
              </a:rPr>
              <a:t>JavaScript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O typescript é </a:t>
            </a:r>
            <a:r>
              <a:rPr kumimoji="1" lang="en-US" altLang="ko-Kore-KR" sz="1200" dirty="0" err="1">
                <a:ea typeface="NEXON Lv2 Gothic Bold" pitchFamily="2" charset="-127"/>
              </a:rPr>
              <a:t>transpilado</a:t>
            </a:r>
            <a:r>
              <a:rPr kumimoji="1" lang="en-US" altLang="ko-Kore-KR" sz="1200" dirty="0">
                <a:ea typeface="NEXON Lv2 Gothic Bold" pitchFamily="2" charset="-127"/>
              </a:rPr>
              <a:t> para JavaScript</a:t>
            </a:r>
          </a:p>
        </p:txBody>
      </p:sp>
    </p:spTree>
    <p:extLst>
      <p:ext uri="{BB962C8B-B14F-4D97-AF65-F5344CB8AC3E}">
        <p14:creationId xmlns:p14="http://schemas.microsoft.com/office/powerpoint/2010/main" val="48254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Estrutura de diretórios: </a:t>
            </a:r>
            <a:r>
              <a:rPr kumimoji="1" lang="pt-BR" altLang="ko-Kore-KR" dirty="0"/>
              <a:t>O </a:t>
            </a:r>
            <a:r>
              <a:rPr kumimoji="1" lang="pt-BR" altLang="ko-Kore-KR" b="1" i="1" dirty="0" err="1"/>
              <a:t>AngularJS</a:t>
            </a:r>
            <a:r>
              <a:rPr kumimoji="1" lang="pt-BR" altLang="ko-Kore-KR" dirty="0"/>
              <a:t> geralmente tem uma estrutura de diretórios diferente do Angular2+.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os arquivos </a:t>
            </a:r>
            <a:r>
              <a:rPr kumimoji="1" lang="pt-BR" altLang="ko-Kore-KR" b="1" i="1" dirty="0" err="1"/>
              <a:t>JavaScript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HTML</a:t>
            </a:r>
            <a:r>
              <a:rPr kumimoji="1" lang="pt-BR" altLang="ko-Kore-KR" dirty="0"/>
              <a:t> são agrupados em uma estrutura baseada em </a:t>
            </a:r>
            <a:r>
              <a:rPr kumimoji="1" lang="pt-BR" altLang="ko-Kore-KR" b="1" i="1" dirty="0"/>
              <a:t>funcionalidade</a:t>
            </a:r>
            <a:r>
              <a:rPr kumimoji="1" lang="pt-BR" altLang="ko-Kore-KR" dirty="0"/>
              <a:t>, enquanto no </a:t>
            </a:r>
            <a:r>
              <a:rPr kumimoji="1" lang="pt-BR" altLang="ko-Kore-KR" b="1" i="1" dirty="0"/>
              <a:t>Angular</a:t>
            </a:r>
            <a:r>
              <a:rPr kumimoji="1" lang="pt-BR" altLang="ko-Kore-KR" dirty="0"/>
              <a:t>, são códigos </a:t>
            </a:r>
            <a:r>
              <a:rPr kumimoji="1" lang="pt-BR" altLang="ko-Kore-KR" b="1" i="1" dirty="0" err="1"/>
              <a:t>TypeScript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HTML</a:t>
            </a:r>
            <a:r>
              <a:rPr kumimoji="1" lang="pt-BR" altLang="ko-Kore-KR" dirty="0"/>
              <a:t> que são organizados em </a:t>
            </a:r>
            <a:r>
              <a:rPr kumimoji="1" lang="pt-BR" altLang="ko-Kore-KR" b="1" i="1" dirty="0"/>
              <a:t>componentes</a:t>
            </a:r>
            <a:r>
              <a:rPr kumimoji="1" lang="pt-BR" altLang="ko-Kore-KR" dirty="0"/>
              <a:t> e </a:t>
            </a:r>
            <a:r>
              <a:rPr kumimoji="1" lang="pt-BR" altLang="ko-Kore-KR" b="1" i="1" dirty="0"/>
              <a:t>módulos</a:t>
            </a:r>
            <a:r>
              <a:rPr kumimoji="1" lang="pt-BR" altLang="ko-Kore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Sintaxe de código: </a:t>
            </a:r>
            <a:r>
              <a:rPr kumimoji="1" lang="pt-BR" altLang="ko-Kore-KR" dirty="0"/>
              <a:t>No </a:t>
            </a:r>
            <a:r>
              <a:rPr kumimoji="1" lang="pt-BR" altLang="ko-Kore-KR" b="1" i="1" dirty="0" err="1"/>
              <a:t>AngularJS</a:t>
            </a:r>
            <a:r>
              <a:rPr kumimoji="1" lang="pt-BR" altLang="ko-Kore-KR" b="1" dirty="0"/>
              <a:t> </a:t>
            </a:r>
            <a:r>
              <a:rPr kumimoji="1" lang="pt-BR" altLang="ko-Kore-KR" dirty="0"/>
              <a:t> usa   </a:t>
            </a:r>
            <a:r>
              <a:rPr kumimoji="1" lang="pt-BR" altLang="ko-Kore-KR" b="1" i="1" dirty="0"/>
              <a:t>ES5</a:t>
            </a:r>
            <a:r>
              <a:rPr kumimoji="1" lang="pt-BR" altLang="ko-Kore-KR" dirty="0"/>
              <a:t> (</a:t>
            </a:r>
            <a:r>
              <a:rPr kumimoji="1" lang="pt-BR" altLang="ko-Kore-KR" dirty="0" err="1"/>
              <a:t>ECMAScript</a:t>
            </a:r>
            <a:r>
              <a:rPr kumimoji="1" lang="pt-BR" altLang="ko-Kore-KR" dirty="0"/>
              <a:t> 5) usa o prefixo "</a:t>
            </a:r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-</a:t>
            </a:r>
            <a:r>
              <a:rPr kumimoji="1" lang="pt-BR" altLang="ko-Kore-KR" dirty="0"/>
              <a:t>" </a:t>
            </a:r>
            <a:r>
              <a:rPr kumimoji="1" lang="pt-BR" altLang="ko-Kore-KR" dirty="0" err="1"/>
              <a:t>ex</a:t>
            </a:r>
            <a:r>
              <a:rPr kumimoji="1" lang="pt-BR" altLang="ko-Kore-KR" b="1" dirty="0"/>
              <a:t>: </a:t>
            </a:r>
            <a:r>
              <a:rPr kumimoji="1" lang="pt-BR" altLang="ko-Kore-KR" b="1" dirty="0" err="1"/>
              <a:t>ng-if</a:t>
            </a:r>
            <a:r>
              <a:rPr kumimoji="1" lang="pt-BR" altLang="ko-Kore-KR" dirty="0"/>
              <a:t>, uso de </a:t>
            </a:r>
            <a:r>
              <a:rPr kumimoji="1" lang="pt-BR" altLang="ko-Kore-KR" dirty="0" err="1"/>
              <a:t>controller</a:t>
            </a:r>
            <a:r>
              <a:rPr kumimoji="1" lang="pt-BR" altLang="ko-Kore-KR" dirty="0"/>
              <a:t> para organizar os elementos </a:t>
            </a:r>
            <a:r>
              <a:rPr kumimoji="1" lang="pt-BR" altLang="ko-Kore-KR" dirty="0" err="1"/>
              <a:t>html</a:t>
            </a:r>
            <a:r>
              <a:rPr kumimoji="1" lang="pt-BR" altLang="ko-Kore-KR" dirty="0"/>
              <a:t>, Uso de </a:t>
            </a:r>
            <a:r>
              <a:rPr kumimoji="1" lang="pt-BR" altLang="ko-Kore-KR" b="1" dirty="0"/>
              <a:t>$</a:t>
            </a:r>
            <a:r>
              <a:rPr kumimoji="1" lang="pt-BR" altLang="ko-Kore-KR" b="1" dirty="0" err="1"/>
              <a:t>scope</a:t>
            </a:r>
            <a:r>
              <a:rPr kumimoji="1" lang="pt-BR" altLang="ko-Kore-KR" b="1" dirty="0"/>
              <a:t> </a:t>
            </a:r>
            <a:r>
              <a:rPr kumimoji="1" lang="pt-BR" altLang="ko-Kore-KR" dirty="0"/>
              <a:t>para compartilhar dados entre o controlador e o </a:t>
            </a:r>
            <a:r>
              <a:rPr kumimoji="1" lang="pt-BR" altLang="ko-Kore-KR" dirty="0" err="1"/>
              <a:t>template</a:t>
            </a:r>
            <a:r>
              <a:rPr kumimoji="1" lang="pt-BR" altLang="ko-Kore-KR" dirty="0"/>
              <a:t>. Já no </a:t>
            </a:r>
            <a:r>
              <a:rPr kumimoji="1" lang="pt-BR" altLang="ko-Kore-KR" b="1" i="1" dirty="0"/>
              <a:t>Angular 2+</a:t>
            </a:r>
            <a:r>
              <a:rPr kumimoji="1" lang="pt-BR" altLang="ko-Kore-KR" b="1" dirty="0"/>
              <a:t> </a:t>
            </a:r>
            <a:r>
              <a:rPr kumimoji="1" lang="pt-BR" altLang="ko-Kore-KR" b="1" i="1" dirty="0"/>
              <a:t>ES6</a:t>
            </a:r>
            <a:r>
              <a:rPr kumimoji="1" lang="pt-BR" altLang="ko-Kore-KR" dirty="0"/>
              <a:t> (</a:t>
            </a:r>
            <a:r>
              <a:rPr kumimoji="1" lang="pt-BR" altLang="ko-Kore-KR" dirty="0" err="1"/>
              <a:t>ECMAScript</a:t>
            </a:r>
            <a:r>
              <a:rPr kumimoji="1" lang="pt-BR" altLang="ko-Kore-KR" dirty="0"/>
              <a:t> 6) adotando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Uso de </a:t>
            </a:r>
            <a:r>
              <a:rPr kumimoji="1" lang="pt-BR" altLang="ko-Kore-KR" b="1" i="1" dirty="0"/>
              <a:t>diretivas *</a:t>
            </a:r>
            <a:r>
              <a:rPr kumimoji="1" lang="pt-BR" altLang="ko-Kore-KR" b="1" i="1" dirty="0" err="1"/>
              <a:t>ngIf</a:t>
            </a:r>
            <a:r>
              <a:rPr kumimoji="1" lang="pt-BR" altLang="ko-Kore-KR" dirty="0"/>
              <a:t>, </a:t>
            </a:r>
            <a:r>
              <a:rPr kumimoji="1" lang="pt-BR" altLang="ko-Kore-KR" b="1" i="1" dirty="0"/>
              <a:t>organização</a:t>
            </a:r>
            <a:r>
              <a:rPr kumimoji="1" lang="pt-BR" altLang="ko-Kore-KR" dirty="0"/>
              <a:t> em </a:t>
            </a:r>
            <a:r>
              <a:rPr kumimoji="1" lang="pt-BR" altLang="ko-Kore-KR" b="1" i="1" dirty="0"/>
              <a:t>Componentes</a:t>
            </a:r>
            <a:r>
              <a:rPr kumimoji="1" lang="pt-BR" altLang="ko-Kore-KR" dirty="0"/>
              <a:t> que substituem os semelhantes controladores do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. E uso do conceito de </a:t>
            </a:r>
            <a:r>
              <a:rPr kumimoji="1" lang="pt-BR" altLang="ko-Kore-KR" b="1" i="1" dirty="0"/>
              <a:t>injeção de dependências.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Módulos: </a:t>
            </a:r>
            <a:r>
              <a:rPr kumimoji="1" lang="pt-BR" altLang="ko-Kore-KR" dirty="0"/>
              <a:t>No Angular, o conceito de módulos é fundamental. Se você encontrar uma definição de módulo no código, é provável que esteja trabalhando com </a:t>
            </a:r>
            <a:r>
              <a:rPr kumimoji="1" lang="pt-BR" altLang="ko-Kore-KR" b="1" i="1" dirty="0"/>
              <a:t>Angular 2+</a:t>
            </a:r>
            <a:r>
              <a:rPr kumimoji="1" lang="pt-BR" altLang="ko-Kore-KR" dirty="0"/>
              <a:t>. No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, não existe um conceito de módulos tão distintos.</a:t>
            </a:r>
          </a:p>
          <a:p>
            <a:pPr marL="342900" indent="-342900">
              <a:buFont typeface="+mj-lt"/>
              <a:buAutoNum type="arabicPeriod"/>
            </a:pP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1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52" y="1882575"/>
            <a:ext cx="9202473" cy="411008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Angular CLI: </a:t>
            </a:r>
            <a:r>
              <a:rPr kumimoji="1" lang="pt-BR" altLang="ko-Kore-KR" dirty="0"/>
              <a:t>Uma ferramenta de linha de comando  que facilita a criação e o gerenciamento de projetos utilizado a partir do  </a:t>
            </a:r>
            <a:r>
              <a:rPr kumimoji="1" lang="pt-BR" altLang="ko-Kore-KR" b="1" dirty="0"/>
              <a:t>Angular 2+</a:t>
            </a:r>
            <a:r>
              <a:rPr kumimoji="1" lang="pt-BR" altLang="ko-Kore-KR" dirty="0"/>
              <a:t>. 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Versões do pacote:  </a:t>
            </a:r>
            <a:r>
              <a:rPr kumimoji="1" lang="pt-BR" altLang="ko-Kore-KR" dirty="0"/>
              <a:t>O </a:t>
            </a:r>
            <a:r>
              <a:rPr kumimoji="1" lang="pt-BR" altLang="ko-Kore-KR" dirty="0" err="1"/>
              <a:t>AngularJS</a:t>
            </a:r>
            <a:r>
              <a:rPr kumimoji="1" lang="pt-BR" altLang="ko-Kore-KR" dirty="0"/>
              <a:t> tem versões como 1.x (por exemplo, 1.7.9), enquanto o </a:t>
            </a:r>
            <a:r>
              <a:rPr kumimoji="1" lang="pt-BR" altLang="ko-Kore-KR" b="1" dirty="0"/>
              <a:t>Angular 2+ </a:t>
            </a:r>
            <a:r>
              <a:rPr kumimoji="1" lang="pt-BR" altLang="ko-Kore-KR" dirty="0"/>
              <a:t> possui versões a partir do 2.x (por exemplo, 12.2.5).</a:t>
            </a:r>
          </a:p>
          <a:p>
            <a:pPr marL="342900" indent="-342900">
              <a:buFont typeface="+mj-lt"/>
              <a:buAutoNum type="arabicPeriod" startAt="4"/>
            </a:pPr>
            <a:r>
              <a:rPr kumimoji="1" lang="pt-BR" altLang="ko-Kore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Build : </a:t>
            </a:r>
            <a:r>
              <a:rPr kumimoji="1" lang="pt-BR" altLang="en-US" dirty="0"/>
              <a:t>Ao realiza o build de um projeto </a:t>
            </a:r>
            <a:r>
              <a:rPr kumimoji="1" lang="pt-BR" altLang="en-US" b="1" dirty="0"/>
              <a:t>Angular 2 +</a:t>
            </a:r>
            <a:r>
              <a:rPr kumimoji="1" lang="pt-BR" altLang="en-US" dirty="0"/>
              <a:t> (</a:t>
            </a:r>
            <a:r>
              <a:rPr kumimoji="1" lang="pt-BR" altLang="en-US" dirty="0" err="1"/>
              <a:t>TypeScript</a:t>
            </a:r>
            <a:r>
              <a:rPr kumimoji="1" lang="pt-BR" altLang="en-US" dirty="0"/>
              <a:t>) é utilizado Angular CLI para  transformar seu código </a:t>
            </a:r>
            <a:r>
              <a:rPr kumimoji="1" lang="pt-BR" altLang="en-US" b="1" dirty="0" err="1"/>
              <a:t>TypeScript</a:t>
            </a:r>
            <a:r>
              <a:rPr kumimoji="1" lang="pt-BR" altLang="en-US" dirty="0"/>
              <a:t> em um código Javascript pronto para ser executado em um navegador.</a:t>
            </a:r>
            <a:endParaRPr kumimoji="1"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680" y="166643"/>
            <a:ext cx="8038163" cy="1715932"/>
          </a:xfrm>
        </p:spPr>
        <p:txBody>
          <a:bodyPr/>
          <a:lstStyle/>
          <a:p>
            <a:r>
              <a:rPr kumimoji="1" lang="pt-BR" altLang="ko-Kore-KR" sz="3600" dirty="0"/>
              <a:t>Como  identificar   </a:t>
            </a:r>
            <a:r>
              <a:rPr kumimoji="1" lang="pt-BR" altLang="ko-Kore-KR" sz="3600" dirty="0" err="1"/>
              <a:t>AngularJS</a:t>
            </a:r>
            <a:r>
              <a:rPr kumimoji="1" lang="pt-BR" altLang="ko-Kore-KR" sz="3600" dirty="0"/>
              <a:t> (versão 1.x) ou Angular (versão a partir do 2+)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1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4850E-A4C5-2157-64D3-979B91E9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27" y="1994543"/>
            <a:ext cx="10842484" cy="47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45" y="960286"/>
            <a:ext cx="10948511" cy="859911"/>
          </a:xfrm>
        </p:spPr>
        <p:txBody>
          <a:bodyPr/>
          <a:lstStyle/>
          <a:p>
            <a:r>
              <a:rPr kumimoji="1" lang="pt-BR" altLang="ko-Kore-KR" dirty="0">
                <a:solidFill>
                  <a:schemeClr val="bg1"/>
                </a:solidFill>
              </a:rPr>
              <a:t>Angular JS</a:t>
            </a: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79CCDD-525F-3543-74B9-367171C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3" y="1887794"/>
            <a:ext cx="8435142" cy="48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71C59"/>
      </a:dk2>
      <a:lt2>
        <a:srgbClr val="DCD8DC"/>
      </a:lt2>
      <a:accent1>
        <a:srgbClr val="4D3676"/>
      </a:accent1>
      <a:accent2>
        <a:srgbClr val="3F0072"/>
      </a:accent2>
      <a:accent3>
        <a:srgbClr val="103560"/>
      </a:accent3>
      <a:accent4>
        <a:srgbClr val="990881"/>
      </a:accent4>
      <a:accent5>
        <a:srgbClr val="4D0071"/>
      </a:accent5>
      <a:accent6>
        <a:srgbClr val="F959B5"/>
      </a:accent6>
      <a:hlink>
        <a:srgbClr val="7959A6"/>
      </a:hlink>
      <a:folHlink>
        <a:srgbClr val="A176DC"/>
      </a:folHlink>
    </a:clrScheme>
    <a:fontScheme name="Montserrat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1392</Words>
  <Application>Microsoft Office PowerPoint</Application>
  <PresentationFormat>Widescreen</PresentationFormat>
  <Paragraphs>123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</vt:lpstr>
      <vt:lpstr>Arial</vt:lpstr>
      <vt:lpstr>Montserrat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 </dc:title>
  <dc:subject>Powerpoint Templates, Diagram, Chart, Google slides, Keynote</dc:subject>
  <dc:creator>Slide Members by CM.LIM 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Leone Rocha</cp:lastModifiedBy>
  <cp:revision>53</cp:revision>
  <cp:lastPrinted>2023-07-12T23:12:37Z</cp:lastPrinted>
  <dcterms:created xsi:type="dcterms:W3CDTF">2022-10-17T04:13:17Z</dcterms:created>
  <dcterms:modified xsi:type="dcterms:W3CDTF">2023-07-21T19:26:49Z</dcterms:modified>
  <cp:category>www.slidemembers.com </cp:category>
</cp:coreProperties>
</file>